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4" r:id="rId12"/>
    <p:sldId id="263" r:id="rId13"/>
    <p:sldId id="265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F85D-114B-4F78-A64A-0635D39410A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3A5F-D3D4-45F2-8B8C-8F781D86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1911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:p14="http://schemas.microsoft.com/office/powerpoint/2010/main" val="38020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2880-627F-462F-BABB-701DC9CD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1A3A-DCB8-4DAE-8974-24F8F04CC0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249E-EDD7-4D79-BD7D-0CEFD16F15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53A5-F9A1-4CB5-9952-81F568FB6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8D4-204C-48F5-9529-70F3F7428E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090E-221E-4A61-AF1B-7A7329017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2880-627F-462F-BABB-701DC9CD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1A3A-DCB8-4DAE-8974-24F8F04CC0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1DE8-342D-4202-BC43-C4CD41777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747-CEA3-4F83-BB61-D2A2799C9B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E14A-7378-4DA3-97D4-1ED9DD7DD8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378-7AA4-4DBD-8616-4486C2DD5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2-F9E8-48AF-AB69-92CCF655B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09BB-AB19-430F-8013-4B557D3721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863E-84F3-4D9F-A9BB-0D82E1FBA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E58A-5D7D-4059-BEDF-9125185DD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2FE8-9485-4627-922D-C22E3F153C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B2D2-4071-4667-A0B5-65988F8416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762A-8109-48FA-964C-CEE05AE86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2EE7-32A5-41CD-9F4A-58F7DE532D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9AC1-C2BA-4806-BA9F-9A3846B11C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1536-43A2-46C3-9529-7F0FAA170E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1DE8-342D-4202-BC43-C4CD41777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747-CEA3-4F83-BB61-D2A2799C9B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EA0C-2C0F-4CE0-B304-84926C21E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146A-EC11-45AF-A3F5-9055151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249E-EDD7-4D79-BD7D-0CEFD16F15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53A5-F9A1-4CB5-9952-81F568FB6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8D4-204C-48F5-9529-70F3F7428E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090E-221E-4A61-AF1B-7A7329017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E14A-7378-4DA3-97D4-1ED9DD7DD8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378-7AA4-4DBD-8616-4486C2DD5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2-F9E8-48AF-AB69-92CCF655B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09BB-AB19-430F-8013-4B557D3721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863E-84F3-4D9F-A9BB-0D82E1FBA8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E58A-5D7D-4059-BEDF-9125185DD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2FE8-9485-4627-922D-C22E3F153C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B2D2-4071-4667-A0B5-65988F8416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762A-8109-48FA-964C-CEE05AE86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2EE7-32A5-41CD-9F4A-58F7DE532D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9AC1-C2BA-4806-BA9F-9A3846B11C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1536-43A2-46C3-9529-7F0FAA170E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EA0C-2C0F-4CE0-B304-84926C21E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146A-EC11-45AF-A3F5-9055151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BDDB0-6EC4-42B7-8A3C-EF8C75634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5DDB8-7B11-481F-BA78-793D1433B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BDDB0-6EC4-42B7-8A3C-EF8C75634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5DDB8-7B11-481F-BA78-793D1433B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pfdo.ru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652120" y="260648"/>
            <a:ext cx="3096344" cy="519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Пензенская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070" y="2348880"/>
            <a:ext cx="7983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ПЕРСОНИФИЦИРОВАННОГО ФИНАНСИРОВАНИЯ ДОПОЛНИТЕЛЬНОГО ОБРАЗОВАНИЯ</a:t>
            </a:r>
            <a:endParaRPr lang="ru-RU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74709" y="2532591"/>
            <a:ext cx="3194581" cy="3194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hlinkClick r:id="rId6"/>
              </a:rPr>
              <a:t>https</a:t>
            </a:r>
            <a:r>
              <a:rPr lang="ru-RU" sz="1200" dirty="0" smtClean="0">
                <a:solidFill>
                  <a:srgbClr val="002060"/>
                </a:solidFill>
                <a:hlinkClick r:id="rId6"/>
              </a:rPr>
              <a:t>://pfdo.ru</a:t>
            </a:r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96752"/>
            <a:ext cx="9150890" cy="51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1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1560" y="1700808"/>
            <a:ext cx="7992888" cy="47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459288" y="63500"/>
            <a:ext cx="4789487" cy="6773863"/>
            <a:chOff x="3450274" y="-7790"/>
            <a:chExt cx="5202621" cy="6865790"/>
          </a:xfrm>
        </p:grpSpPr>
        <p:pic>
          <p:nvPicPr>
            <p:cNvPr id="6" name="Picture 2" descr="сертификат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6877" y="256"/>
              <a:ext cx="4831868" cy="6857744"/>
            </a:xfrm>
            <a:prstGeom prst="rect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</p:pic>
        <p:sp>
          <p:nvSpPr>
            <p:cNvPr id="11269" name="Прямоугольник 2"/>
            <p:cNvSpPr>
              <a:spLocks noChangeArrowheads="1"/>
            </p:cNvSpPr>
            <p:nvPr/>
          </p:nvSpPr>
          <p:spPr bwMode="auto">
            <a:xfrm>
              <a:off x="3450274" y="-7790"/>
              <a:ext cx="5202621" cy="65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600" b="1">
                  <a:solidFill>
                    <a:srgbClr val="FFFF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Выписка из реестра выданных сертификатов дополнительного образования </a:t>
              </a:r>
              <a:endParaRPr lang="ru-RU" alt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270" name="Прямоугольник 4"/>
            <p:cNvSpPr>
              <a:spLocks noChangeArrowheads="1"/>
            </p:cNvSpPr>
            <p:nvPr/>
          </p:nvSpPr>
          <p:spPr bwMode="auto">
            <a:xfrm>
              <a:off x="3691592" y="1398706"/>
              <a:ext cx="4832706" cy="233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Город (район) ____________________</a:t>
              </a:r>
              <a:endParaRPr lang="ru-RU" altLang="ru-RU" sz="1600" dirty="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altLang="ru-RU" sz="1600" dirty="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Уникальный номер сертификата дополнительного образования: 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1234567890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Владелец сертификата дополнительного образования: </a:t>
              </a:r>
            </a:p>
            <a:p>
              <a:pPr marL="88900" algn="ctr">
                <a:lnSpc>
                  <a:spcPct val="115000"/>
                </a:lnSpc>
              </a:pPr>
              <a:r>
                <a:rPr lang="ru-RU" altLang="ru-RU" sz="1600" b="1" dirty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Фамилия, имя, отчество</a:t>
              </a:r>
            </a:p>
          </p:txBody>
        </p:sp>
        <p:sp>
          <p:nvSpPr>
            <p:cNvPr id="11271" name="Прямоугольник 11"/>
            <p:cNvSpPr>
              <a:spLocks noChangeArrowheads="1"/>
            </p:cNvSpPr>
            <p:nvPr/>
          </p:nvSpPr>
          <p:spPr bwMode="auto">
            <a:xfrm>
              <a:off x="3615386" y="3741805"/>
              <a:ext cx="4943839" cy="35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sz="14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Сертификат действителен с «</a:t>
              </a:r>
              <a:r>
                <a:rPr lang="ru-RU" altLang="ru-RU" sz="1400" b="1" dirty="0" smtClean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01» </a:t>
              </a:r>
              <a:r>
                <a:rPr lang="ru-RU" altLang="ru-RU" sz="14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сентября </a:t>
              </a:r>
              <a:r>
                <a:rPr lang="ru-RU" altLang="ru-RU" sz="1400" b="1" dirty="0" smtClean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2021</a:t>
              </a:r>
              <a:r>
                <a:rPr lang="ru-RU" altLang="ru-RU" sz="1400" b="1" dirty="0" smtClean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</a:t>
              </a:r>
              <a:r>
                <a:rPr lang="ru-RU" altLang="ru-RU" sz="1400" b="1" dirty="0">
                  <a:solidFill>
                    <a:srgbClr val="203864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272" name="Прямоугольник 6"/>
            <p:cNvSpPr>
              <a:spLocks noChangeArrowheads="1"/>
            </p:cNvSpPr>
            <p:nvPr/>
          </p:nvSpPr>
          <p:spPr bwMode="auto">
            <a:xfrm>
              <a:off x="4338580" y="5355884"/>
              <a:ext cx="1538883" cy="38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ru-RU" altLang="ru-RU" b="1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1234567890</a:t>
              </a:r>
            </a:p>
          </p:txBody>
        </p:sp>
        <p:sp>
          <p:nvSpPr>
            <p:cNvPr id="11273" name="Прямоугольник 13"/>
            <p:cNvSpPr>
              <a:spLocks noChangeArrowheads="1"/>
            </p:cNvSpPr>
            <p:nvPr/>
          </p:nvSpPr>
          <p:spPr bwMode="auto">
            <a:xfrm>
              <a:off x="5995533" y="5334864"/>
              <a:ext cx="1795363" cy="38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8900" algn="ctr">
                <a:lnSpc>
                  <a:spcPct val="115000"/>
                </a:lnSpc>
              </a:pPr>
              <a:r>
                <a:rPr lang="en-US" altLang="ru-RU" b="1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OHVgsdYE71</a:t>
              </a:r>
              <a:endParaRPr lang="ru-RU" altLang="ru-RU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332656"/>
            <a:ext cx="4288160" cy="59093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ru-RU" b="1" spc="-150" dirty="0">
                <a:latin typeface="Times New Roman" pitchFamily="18" charset="0"/>
                <a:cs typeface="Times New Roman" pitchFamily="18" charset="0"/>
              </a:rPr>
              <a:t>Сертификат - это именной документ, имеет идентификационный номер. </a:t>
            </a:r>
          </a:p>
          <a:p>
            <a:endParaRPr lang="ru-RU" altLang="ru-RU" spc="-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pc="-150" dirty="0">
                <a:latin typeface="Times New Roman" pitchFamily="18" charset="0"/>
                <a:cs typeface="Times New Roman" pitchFamily="18" charset="0"/>
              </a:rPr>
              <a:t>Он дает гарантию того, что ребенок получит дополнительное образование по той или иной программе, которую выберет.</a:t>
            </a:r>
          </a:p>
          <a:p>
            <a:endParaRPr lang="ru-RU" altLang="ru-RU" spc="-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pc="-150" dirty="0">
                <a:latin typeface="Times New Roman" pitchFamily="18" charset="0"/>
                <a:cs typeface="Times New Roman" pitchFamily="18" charset="0"/>
              </a:rPr>
              <a:t>Сертификат можно использовать для обучения в музыкальных и художественных школах, центрах технического творчества и других кружках, то есть в тех организациях, которые имеют  </a:t>
            </a:r>
            <a:r>
              <a:rPr lang="ru-RU" altLang="ru-RU" b="1" spc="-150" dirty="0">
                <a:latin typeface="Times New Roman" pitchFamily="18" charset="0"/>
                <a:cs typeface="Times New Roman" pitchFamily="18" charset="0"/>
              </a:rPr>
              <a:t>сертифицированные образовательные программы</a:t>
            </a:r>
            <a:r>
              <a:rPr lang="ru-RU" altLang="ru-RU" spc="-1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altLang="ru-RU" spc="-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pc="-150" dirty="0">
                <a:latin typeface="Times New Roman" pitchFamily="18" charset="0"/>
                <a:cs typeface="Times New Roman" pitchFamily="18" charset="0"/>
              </a:rPr>
              <a:t>Во всех учреждениях ребенок будет зачисляться в секции, кружки и студии </a:t>
            </a:r>
            <a:r>
              <a:rPr lang="ru-RU" altLang="ru-RU" b="1" spc="-150" dirty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altLang="ru-RU" spc="-150" dirty="0">
                <a:latin typeface="Times New Roman" pitchFamily="18" charset="0"/>
                <a:cs typeface="Times New Roman" pitchFamily="18" charset="0"/>
              </a:rPr>
              <a:t> через  сертификат!!!</a:t>
            </a:r>
          </a:p>
          <a:p>
            <a:endParaRPr lang="ru-RU" altLang="ru-RU" spc="-15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pc="-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spc="-150" dirty="0">
                <a:latin typeface="Times New Roman" pitchFamily="18" charset="0"/>
                <a:cs typeface="Times New Roman" pitchFamily="18" charset="0"/>
              </a:rPr>
              <a:t>КАЖДЫЙ РЕБЕНОК БУДЕТ УЧИТЬВАТЬСЯ ТОЛЬКО ОДИН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/>
          <p:cNvPicPr>
            <a:picLocks noChangeAspect="1" noChangeArrowheads="1"/>
          </p:cNvPicPr>
          <p:nvPr/>
        </p:nvPicPr>
        <p:blipFill>
          <a:blip r:embed="rId2" cstate="print"/>
          <a:srcRect l="17561" t="33467" r="17685" b="10892"/>
          <a:stretch>
            <a:fillRect/>
          </a:stretch>
        </p:blipFill>
        <p:spPr bwMode="auto">
          <a:xfrm>
            <a:off x="1547813" y="2060575"/>
            <a:ext cx="55070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576263" y="5661025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white"/>
                </a:solidFill>
              </a:rPr>
              <a:t>Сколько учреждений можно посещать? </a:t>
            </a:r>
            <a:endParaRPr lang="ru-RU" altLang="ru-RU" smtClean="0">
              <a:solidFill>
                <a:prstClr val="white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white"/>
                </a:solidFill>
                <a:latin typeface="Arial" charset="0"/>
              </a:rPr>
              <a:t>Это будет опредено на уровне муниципалитета</a:t>
            </a:r>
            <a:r>
              <a:rPr lang="ru-RU" altLang="ru-RU" smtClean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400050" y="765175"/>
            <a:ext cx="828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</a:rPr>
              <a:t>Когда начнут действовать сертификаты? </a:t>
            </a:r>
            <a:r>
              <a:rPr lang="ru-RU" altLang="ru-RU" dirty="0" smtClean="0">
                <a:solidFill>
                  <a:prstClr val="white"/>
                </a:solidFill>
              </a:rPr>
              <a:t>С 1 сентября </a:t>
            </a:r>
            <a:r>
              <a:rPr lang="ru-RU" altLang="ru-RU" dirty="0" smtClean="0">
                <a:solidFill>
                  <a:prstClr val="white"/>
                </a:solidFill>
              </a:rPr>
              <a:t>2021 </a:t>
            </a:r>
            <a:r>
              <a:rPr lang="ru-RU" altLang="ru-RU" dirty="0" smtClean="0">
                <a:solidFill>
                  <a:prstClr val="white"/>
                </a:solidFill>
              </a:rPr>
              <a:t>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</a:rPr>
              <a:t>Номинал сертификата. </a:t>
            </a:r>
            <a:r>
              <a:rPr lang="ru-RU" altLang="ru-RU" dirty="0" smtClean="0">
                <a:solidFill>
                  <a:prstClr val="white"/>
                </a:solidFill>
              </a:rPr>
              <a:t>Каждый муниципалитет определяет самостоятельно.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3492500" y="115888"/>
            <a:ext cx="58245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smtClean="0">
                <a:solidFill>
                  <a:prstClr val="white"/>
                </a:solidFill>
              </a:rPr>
              <a:t>Сертификат дополнительного образования</a:t>
            </a:r>
            <a:endParaRPr lang="ru-RU" altLang="ru-RU" sz="2000" i="1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1"/>
          <p:cNvPicPr>
            <a:picLocks noChangeAspect="1" noChangeArrowheads="1"/>
          </p:cNvPicPr>
          <p:nvPr/>
        </p:nvPicPr>
        <p:blipFill>
          <a:blip r:embed="rId2" cstate="print"/>
          <a:srcRect l="1743" t="2348" r="3648" b="15591"/>
          <a:stretch>
            <a:fillRect/>
          </a:stretch>
        </p:blipFill>
        <p:spPr bwMode="auto">
          <a:xfrm>
            <a:off x="1258888" y="981075"/>
            <a:ext cx="6269037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411413" y="115888"/>
            <a:ext cx="6697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smtClean="0">
                <a:solidFill>
                  <a:prstClr val="white"/>
                </a:solidFill>
              </a:rPr>
              <a:t>Какие организации можно посещать с использованием сертификата?</a:t>
            </a:r>
            <a:endParaRPr lang="ru-RU" altLang="ru-RU" sz="2000" i="1" smtClean="0">
              <a:solidFill>
                <a:prstClr val="white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23850" y="5013325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white"/>
                </a:solidFill>
              </a:rPr>
              <a:t>Воспользоваться сертификатами можно только в тех учреждениях, которые получили лицензию и попали в </a:t>
            </a:r>
            <a:r>
              <a:rPr lang="ru-RU" altLang="ru-RU" b="1" smtClean="0">
                <a:solidFill>
                  <a:prstClr val="white"/>
                </a:solidFill>
              </a:rPr>
              <a:t>реестр поставщиков образовательных услуг</a:t>
            </a:r>
            <a:r>
              <a:rPr lang="ru-RU" altLang="ru-RU" smtClean="0">
                <a:solidFill>
                  <a:prstClr val="white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white"/>
                </a:solidFill>
              </a:rPr>
              <a:t>Реестр постоянно пополняется и также доступен в личном кабинете.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355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Verdana</vt:lpstr>
      <vt:lpstr>Wingdings 2</vt:lpstr>
      <vt:lpstr>1_Тема Office</vt:lpstr>
      <vt:lpstr>2_Тема Office</vt:lpstr>
      <vt:lpstr>Поток</vt:lpstr>
      <vt:lpstr>Пензенская область</vt:lpstr>
      <vt:lpstr>Финансово-экономические механизмы  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Ярославская область</dc:title>
  <dc:creator>1</dc:creator>
  <cp:lastModifiedBy>RePack by Diakov</cp:lastModifiedBy>
  <cp:revision>11</cp:revision>
  <dcterms:created xsi:type="dcterms:W3CDTF">2019-03-31T19:19:34Z</dcterms:created>
  <dcterms:modified xsi:type="dcterms:W3CDTF">2021-08-24T07:40:33Z</dcterms:modified>
</cp:coreProperties>
</file>